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theme/theme3.xml" ContentType="application/vnd.openxmlformats-officedocument.theme+xml"/>
  <Override PartName="/ppt/theme/theme2.xml" ContentType="application/vnd.openxmlformats-officedocument.them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3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أس الصفحة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عنصر نائب لتاريخ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عنصر نائب لصورة شريحة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عنصر نائب لملاحظات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EG" altLang="en-US"/>
              <a:t>انقر لتحرير أنماط نص الشريحة الرئيسية</a:t>
            </a:r>
            <a:endParaRPr lang="en-US"/>
          </a:p>
          <a:p>
            <a:pPr lvl="1"/>
            <a:r>
              <a:rPr lang="ar-EG" altLang="en-US"/>
              <a:t>المستوى الثاني</a:t>
            </a:r>
            <a:endParaRPr lang="en-US"/>
          </a:p>
          <a:p>
            <a:pPr lvl="2"/>
            <a:r>
              <a:rPr lang="ar-EG" altLang="en-US"/>
              <a:t>المستوى الثالث</a:t>
            </a:r>
            <a:endParaRPr lang="en-US"/>
          </a:p>
          <a:p>
            <a:pPr lvl="3"/>
            <a:r>
              <a:rPr lang="ar-EG" altLang="en-US"/>
              <a:t>المستوى الرابع</a:t>
            </a:r>
            <a:endParaRPr lang="en-US"/>
          </a:p>
          <a:p>
            <a:pPr lvl="4"/>
            <a:r>
              <a:rPr lang="ar-EG" altLang="en-US"/>
              <a:t>المستوى الخامس</a:t>
            </a:r>
            <a:endParaRPr lang="en-US"/>
          </a:p>
        </p:txBody>
      </p:sp>
      <p:sp>
        <p:nvSpPr>
          <p:cNvPr id="6" name="عنصر نائب لحاشية سفلية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عنصر نائب لرقم شريحة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7440200-B77B-4E33-91D7-237ED497C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FAE115E-B714-47A7-8E4B-CC6C441A8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B173164-4E27-4E38-A8BD-0597DDDB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D99D1F5-8526-4B90-9F19-B08DDAB7C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3FB681E-367A-472C-B89B-2AFB274DA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C6F3EDD-18A6-49E6-A6B3-8C763815B2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EDA04DE-7AA9-4F26-9E44-A7D91A13F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1" y="5935021"/>
            <a:ext cx="12192000" cy="933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884683" y="5774964"/>
            <a:ext cx="944726" cy="9447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622233" y="5534886"/>
            <a:ext cx="944726" cy="9447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" y="-3050"/>
            <a:ext cx="12192000" cy="933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23796" y="56976"/>
            <a:ext cx="1646740" cy="16467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6751" y="46126"/>
            <a:ext cx="859791" cy="856570"/>
            <a:chOff x="6397740" y="4078301"/>
            <a:chExt cx="1755660" cy="1749083"/>
          </a:xfrm>
        </p:grpSpPr>
        <p:sp>
          <p:nvSpPr>
            <p:cNvPr id="18" name="Oval 17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 rot="4087337">
            <a:off x="1446958" y="282573"/>
            <a:ext cx="474958" cy="473179"/>
            <a:chOff x="6397740" y="4078301"/>
            <a:chExt cx="1755660" cy="1749083"/>
          </a:xfrm>
        </p:grpSpPr>
        <p:sp>
          <p:nvSpPr>
            <p:cNvPr id="22" name="Oval 21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7191724">
            <a:off x="-1658" y="806116"/>
            <a:ext cx="500707" cy="548713"/>
            <a:chOff x="6397740" y="4078301"/>
            <a:chExt cx="1755660" cy="1749083"/>
          </a:xfrm>
        </p:grpSpPr>
        <p:sp>
          <p:nvSpPr>
            <p:cNvPr id="25" name="Oval 24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 rot="19661914">
            <a:off x="206995" y="649505"/>
            <a:ext cx="734895" cy="805356"/>
            <a:chOff x="6397740" y="4078301"/>
            <a:chExt cx="1755660" cy="1749083"/>
          </a:xfrm>
        </p:grpSpPr>
        <p:sp>
          <p:nvSpPr>
            <p:cNvPr id="34" name="Oval 33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" name="Oval 38"/>
          <p:cNvSpPr/>
          <p:nvPr/>
        </p:nvSpPr>
        <p:spPr>
          <a:xfrm>
            <a:off x="1195181" y="108355"/>
            <a:ext cx="479659" cy="47965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1281295" y="199592"/>
            <a:ext cx="296318" cy="29631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 rot="3046502">
            <a:off x="11087180" y="5407484"/>
            <a:ext cx="1011500" cy="1007707"/>
            <a:chOff x="6397740" y="4078301"/>
            <a:chExt cx="1755660" cy="1749083"/>
          </a:xfrm>
        </p:grpSpPr>
        <p:sp>
          <p:nvSpPr>
            <p:cNvPr id="42" name="Oval 41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 rot="19909861">
            <a:off x="10333580" y="5805615"/>
            <a:ext cx="742988" cy="740203"/>
            <a:chOff x="6397740" y="4078301"/>
            <a:chExt cx="1755660" cy="1749083"/>
          </a:xfrm>
        </p:grpSpPr>
        <p:sp>
          <p:nvSpPr>
            <p:cNvPr id="45" name="Oval 44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 rot="5226782">
            <a:off x="10730592" y="6112714"/>
            <a:ext cx="560060" cy="557960"/>
            <a:chOff x="6397740" y="4078301"/>
            <a:chExt cx="1755660" cy="1749083"/>
          </a:xfrm>
        </p:grpSpPr>
        <p:sp>
          <p:nvSpPr>
            <p:cNvPr id="48" name="Oval 47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2" name="Oval 51"/>
          <p:cNvSpPr/>
          <p:nvPr/>
        </p:nvSpPr>
        <p:spPr>
          <a:xfrm>
            <a:off x="10815476" y="5702603"/>
            <a:ext cx="480790" cy="4807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132046" y="5257418"/>
            <a:ext cx="170692" cy="170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477551" y="6225172"/>
            <a:ext cx="468357" cy="46835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80285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4282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grpSp>
        <p:nvGrpSpPr>
          <p:cNvPr id="55" name="Group 54"/>
          <p:cNvGrpSpPr/>
          <p:nvPr/>
        </p:nvGrpSpPr>
        <p:grpSpPr>
          <a:xfrm rot="9086194">
            <a:off x="11058487" y="5978816"/>
            <a:ext cx="369760" cy="447422"/>
            <a:chOff x="6397740" y="4078301"/>
            <a:chExt cx="1755660" cy="1749083"/>
          </a:xfrm>
        </p:grpSpPr>
        <p:sp>
          <p:nvSpPr>
            <p:cNvPr id="56" name="Oval 55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 rot="13759890">
            <a:off x="73397" y="657572"/>
            <a:ext cx="369760" cy="405211"/>
            <a:chOff x="6397740" y="4078301"/>
            <a:chExt cx="1755660" cy="1749083"/>
          </a:xfrm>
        </p:grpSpPr>
        <p:sp>
          <p:nvSpPr>
            <p:cNvPr id="60" name="Oval 59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3" name="Oval 62"/>
          <p:cNvSpPr/>
          <p:nvPr/>
        </p:nvSpPr>
        <p:spPr>
          <a:xfrm>
            <a:off x="1982262" y="96557"/>
            <a:ext cx="170692" cy="1706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199" y="1825625"/>
            <a:ext cx="8894619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7976756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90056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10515600" cy="3783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EE801B-E859-4B5D-8FE7-33A386FE300A}" type="datetimeFigureOut">
              <a:rPr lang="en-US" smtClean="0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 rot="4839286">
            <a:off x="10529432" y="5534810"/>
            <a:ext cx="743860" cy="741071"/>
            <a:chOff x="6397740" y="4078301"/>
            <a:chExt cx="1755660" cy="1749083"/>
          </a:xfrm>
        </p:grpSpPr>
        <p:sp>
          <p:nvSpPr>
            <p:cNvPr id="33" name="Oval 32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5924912"/>
            <a:ext cx="12192000" cy="933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2EE801B-E859-4B5D-8FE7-33A386FE300A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F83A12-702D-4D40-AD85-37578C12A49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3046502">
            <a:off x="11267150" y="5196583"/>
            <a:ext cx="1011500" cy="1007707"/>
            <a:chOff x="6397740" y="4078301"/>
            <a:chExt cx="1755660" cy="1749083"/>
          </a:xfrm>
        </p:grpSpPr>
        <p:sp>
          <p:nvSpPr>
            <p:cNvPr id="11" name="Oval 10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5226782">
            <a:off x="11206144" y="5702698"/>
            <a:ext cx="560060" cy="557960"/>
            <a:chOff x="6397740" y="4078301"/>
            <a:chExt cx="1755660" cy="1749083"/>
          </a:xfrm>
        </p:grpSpPr>
        <p:sp>
          <p:nvSpPr>
            <p:cNvPr id="17" name="Oval 16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9" name="Oval 18"/>
          <p:cNvSpPr/>
          <p:nvPr/>
        </p:nvSpPr>
        <p:spPr>
          <a:xfrm>
            <a:off x="11174808" y="5368675"/>
            <a:ext cx="663524" cy="6635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368658" y="5571891"/>
            <a:ext cx="271710" cy="2717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21129192">
            <a:off x="11003595" y="5571646"/>
            <a:ext cx="471373" cy="469606"/>
            <a:chOff x="6397740" y="4078301"/>
            <a:chExt cx="1755660" cy="1749083"/>
          </a:xfrm>
        </p:grpSpPr>
        <p:sp>
          <p:nvSpPr>
            <p:cNvPr id="23" name="Oval 22"/>
            <p:cNvSpPr/>
            <p:nvPr/>
          </p:nvSpPr>
          <p:spPr>
            <a:xfrm>
              <a:off x="6403173" y="4078301"/>
              <a:ext cx="1749083" cy="17490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397740" y="4080232"/>
              <a:ext cx="1755660" cy="1745889"/>
            </a:xfrm>
            <a:custGeom>
              <a:avLst/>
              <a:rect l="l" t="t" r="r" b="b"/>
              <a:pathLst>
                <a:path w="343" h="342">
                  <a:moveTo>
                    <a:pt x="45" y="56"/>
                  </a:moveTo>
                  <a:cubicBezTo>
                    <a:pt x="148" y="340"/>
                    <a:pt x="148" y="340"/>
                    <a:pt x="148" y="340"/>
                  </a:cubicBezTo>
                  <a:cubicBezTo>
                    <a:pt x="153" y="341"/>
                    <a:pt x="159" y="341"/>
                    <a:pt x="165" y="342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3" y="48"/>
                    <a:pt x="49" y="52"/>
                    <a:pt x="45" y="56"/>
                  </a:cubicBezTo>
                  <a:close/>
                  <a:moveTo>
                    <a:pt x="24" y="86"/>
                  </a:moveTo>
                  <a:cubicBezTo>
                    <a:pt x="112" y="331"/>
                    <a:pt x="112" y="331"/>
                    <a:pt x="112" y="331"/>
                  </a:cubicBezTo>
                  <a:cubicBezTo>
                    <a:pt x="118" y="333"/>
                    <a:pt x="125" y="335"/>
                    <a:pt x="131" y="337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75"/>
                    <a:pt x="27" y="80"/>
                    <a:pt x="24" y="86"/>
                  </a:cubicBezTo>
                  <a:close/>
                  <a:moveTo>
                    <a:pt x="7" y="127"/>
                  </a:moveTo>
                  <a:cubicBezTo>
                    <a:pt x="72" y="310"/>
                    <a:pt x="72" y="310"/>
                    <a:pt x="72" y="310"/>
                  </a:cubicBezTo>
                  <a:cubicBezTo>
                    <a:pt x="79" y="315"/>
                    <a:pt x="86" y="319"/>
                    <a:pt x="94" y="323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2" y="111"/>
                    <a:pt x="9" y="119"/>
                    <a:pt x="7" y="127"/>
                  </a:cubicBezTo>
                  <a:close/>
                  <a:moveTo>
                    <a:pt x="110" y="12"/>
                  </a:moveTo>
                  <a:cubicBezTo>
                    <a:pt x="105" y="14"/>
                    <a:pt x="100" y="16"/>
                    <a:pt x="96" y="18"/>
                  </a:cubicBezTo>
                  <a:cubicBezTo>
                    <a:pt x="211" y="337"/>
                    <a:pt x="211" y="337"/>
                    <a:pt x="211" y="337"/>
                  </a:cubicBezTo>
                  <a:cubicBezTo>
                    <a:pt x="216" y="336"/>
                    <a:pt x="221" y="335"/>
                    <a:pt x="226" y="333"/>
                  </a:cubicBezTo>
                  <a:lnTo>
                    <a:pt x="110" y="12"/>
                  </a:lnTo>
                  <a:close/>
                  <a:moveTo>
                    <a:pt x="10" y="226"/>
                  </a:moveTo>
                  <a:cubicBezTo>
                    <a:pt x="12" y="232"/>
                    <a:pt x="12" y="232"/>
                    <a:pt x="12" y="232"/>
                  </a:cubicBezTo>
                  <a:cubicBezTo>
                    <a:pt x="21" y="255"/>
                    <a:pt x="34" y="274"/>
                    <a:pt x="50" y="291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0" y="179"/>
                    <a:pt x="2" y="203"/>
                    <a:pt x="10" y="226"/>
                  </a:cubicBezTo>
                  <a:close/>
                  <a:moveTo>
                    <a:pt x="69" y="34"/>
                  </a:moveTo>
                  <a:cubicBezTo>
                    <a:pt x="180" y="342"/>
                    <a:pt x="180" y="342"/>
                    <a:pt x="180" y="342"/>
                  </a:cubicBezTo>
                  <a:cubicBezTo>
                    <a:pt x="186" y="341"/>
                    <a:pt x="191" y="341"/>
                    <a:pt x="196" y="340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78" y="28"/>
                    <a:pt x="74" y="31"/>
                    <a:pt x="69" y="34"/>
                  </a:cubicBezTo>
                  <a:close/>
                  <a:moveTo>
                    <a:pt x="340" y="203"/>
                  </a:moveTo>
                  <a:cubicBezTo>
                    <a:pt x="281" y="39"/>
                    <a:pt x="281" y="39"/>
                    <a:pt x="281" y="39"/>
                  </a:cubicBezTo>
                  <a:cubicBezTo>
                    <a:pt x="274" y="33"/>
                    <a:pt x="266" y="28"/>
                    <a:pt x="258" y="24"/>
                  </a:cubicBezTo>
                  <a:cubicBezTo>
                    <a:pt x="332" y="229"/>
                    <a:pt x="332" y="229"/>
                    <a:pt x="332" y="229"/>
                  </a:cubicBezTo>
                  <a:cubicBezTo>
                    <a:pt x="335" y="221"/>
                    <a:pt x="338" y="212"/>
                    <a:pt x="340" y="203"/>
                  </a:cubicBezTo>
                  <a:close/>
                  <a:moveTo>
                    <a:pt x="332" y="113"/>
                  </a:moveTo>
                  <a:cubicBezTo>
                    <a:pt x="326" y="95"/>
                    <a:pt x="316" y="78"/>
                    <a:pt x="305" y="64"/>
                  </a:cubicBezTo>
                  <a:cubicBezTo>
                    <a:pt x="343" y="168"/>
                    <a:pt x="343" y="168"/>
                    <a:pt x="343" y="168"/>
                  </a:cubicBezTo>
                  <a:cubicBezTo>
                    <a:pt x="342" y="150"/>
                    <a:pt x="339" y="131"/>
                    <a:pt x="332" y="113"/>
                  </a:cubicBezTo>
                  <a:close/>
                  <a:moveTo>
                    <a:pt x="254" y="321"/>
                  </a:moveTo>
                  <a:cubicBezTo>
                    <a:pt x="139" y="3"/>
                    <a:pt x="139" y="3"/>
                    <a:pt x="139" y="3"/>
                  </a:cubicBezTo>
                  <a:cubicBezTo>
                    <a:pt x="134" y="4"/>
                    <a:pt x="129" y="6"/>
                    <a:pt x="124" y="7"/>
                  </a:cubicBezTo>
                  <a:cubicBezTo>
                    <a:pt x="239" y="328"/>
                    <a:pt x="239" y="328"/>
                    <a:pt x="239" y="328"/>
                  </a:cubicBezTo>
                  <a:cubicBezTo>
                    <a:pt x="244" y="326"/>
                    <a:pt x="249" y="323"/>
                    <a:pt x="254" y="321"/>
                  </a:cubicBezTo>
                  <a:close/>
                  <a:moveTo>
                    <a:pt x="324" y="249"/>
                  </a:moveTo>
                  <a:cubicBezTo>
                    <a:pt x="239" y="14"/>
                    <a:pt x="239" y="14"/>
                    <a:pt x="239" y="14"/>
                  </a:cubicBezTo>
                  <a:cubicBezTo>
                    <a:pt x="233" y="11"/>
                    <a:pt x="227" y="9"/>
                    <a:pt x="220" y="7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17" y="261"/>
                    <a:pt x="321" y="255"/>
                    <a:pt x="324" y="249"/>
                  </a:cubicBezTo>
                  <a:close/>
                  <a:moveTo>
                    <a:pt x="279" y="304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5" y="0"/>
                    <a:pt x="159" y="0"/>
                    <a:pt x="154" y="1"/>
                  </a:cubicBezTo>
                  <a:cubicBezTo>
                    <a:pt x="266" y="313"/>
                    <a:pt x="266" y="313"/>
                    <a:pt x="266" y="313"/>
                  </a:cubicBezTo>
                  <a:cubicBezTo>
                    <a:pt x="271" y="310"/>
                    <a:pt x="275" y="307"/>
                    <a:pt x="279" y="304"/>
                  </a:cubicBezTo>
                  <a:close/>
                  <a:moveTo>
                    <a:pt x="303" y="280"/>
                  </a:moveTo>
                  <a:cubicBezTo>
                    <a:pt x="203" y="3"/>
                    <a:pt x="203" y="3"/>
                    <a:pt x="203" y="3"/>
                  </a:cubicBezTo>
                  <a:cubicBezTo>
                    <a:pt x="198" y="2"/>
                    <a:pt x="192" y="1"/>
                    <a:pt x="186" y="1"/>
                  </a:cubicBezTo>
                  <a:cubicBezTo>
                    <a:pt x="291" y="293"/>
                    <a:pt x="291" y="293"/>
                    <a:pt x="291" y="293"/>
                  </a:cubicBezTo>
                  <a:cubicBezTo>
                    <a:pt x="295" y="289"/>
                    <a:pt x="299" y="285"/>
                    <a:pt x="303" y="280"/>
                  </a:cubicBez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Oval 20"/>
          <p:cNvSpPr/>
          <p:nvPr/>
        </p:nvSpPr>
        <p:spPr>
          <a:xfrm>
            <a:off x="10839513" y="6026783"/>
            <a:ext cx="241416" cy="2414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-6665"/>
            <a:ext cx="12192000" cy="3713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53160" y="1584418"/>
            <a:ext cx="9144000" cy="4043680"/>
          </a:xfrm>
        </p:spPr>
        <p:txBody>
          <a:bodyPr/>
          <a:lstStyle/>
          <a:p>
            <a:r>
              <a:rPr lang="en-US" noProof="1"/>
              <a:t>التعليم</a:t>
            </a:r>
            <a:r>
              <a:rPr lang="" noProof="1"/>
              <a:t> </a:t>
            </a:r>
            <a:r>
              <a:rPr lang="en-US" noProof="1"/>
              <a:t>الالكترونى</a:t>
            </a:r>
          </a:p>
          <a:p>
            <a:r>
              <a:rPr lang="en-US"/>
              <a:t>إسم</a:t>
            </a:r>
            <a:r>
              <a:rPr lang=""/>
              <a:t> </a:t>
            </a:r>
            <a:r>
              <a:rPr lang="en-US"/>
              <a:t>الطالبه/نورهان</a:t>
            </a:r>
            <a:r>
              <a:rPr lang=""/>
              <a:t> </a:t>
            </a:r>
            <a:r>
              <a:rPr lang="en-US" noProof="1"/>
              <a:t>عربى</a:t>
            </a:r>
            <a:r>
              <a:rPr lang=""/>
              <a:t> </a:t>
            </a:r>
            <a:r>
              <a:rPr lang="en-US" noProof="1"/>
              <a:t>السيد</a:t>
            </a:r>
          </a:p>
          <a:p>
            <a:r>
              <a:rPr lang="en-US" noProof="1"/>
              <a:t>إشراف</a:t>
            </a:r>
            <a:r>
              <a:rPr lang=""/>
              <a:t> </a:t>
            </a:r>
            <a:r>
              <a:rPr lang="en-US"/>
              <a:t>الدكتور</a:t>
            </a:r>
            <a:r>
              <a:rPr lang="ar-EG"/>
              <a:t>/محمود</a:t>
            </a:r>
            <a:r>
              <a:rPr lang=""/>
              <a:t> </a:t>
            </a:r>
            <a:r>
              <a:rPr lang="ar-EG"/>
              <a:t>سعيد</a:t>
            </a:r>
          </a:p>
          <a:p>
            <a:endParaRPr lang="ar-E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/>
              <a:t>المقدمة:</a:t>
            </a:r>
          </a:p>
          <a:p>
            <a:pPr algn="r"/>
            <a:r>
              <a:rPr lang="ar-EG"/>
              <a:t>التعلم الإلكتروني هو نظام تعليمي يعتمد على التكنولوجيا والإنترنت لتقديم المحتوى التعليمي والتفاعل مع الطلاب. يتيح للمتعلمين الدراسة في أي وقت ومن أي مكان باستخدام أجهزة الحاسوب أو الهواتف الذكية.</a:t>
            </a:r>
          </a:p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>
          <a:xfrm>
            <a:off x="970280" y="1104265"/>
            <a:ext cx="10515600" cy="3783323"/>
          </a:xfrm>
        </p:spPr>
        <p:txBody>
          <a:bodyPr/>
          <a:lstStyle/>
          <a:p>
            <a:pPr algn="r"/>
            <a:r>
              <a:rPr lang="ar-EG"/>
              <a:t>مميزات التعلم الإلكتروني:</a:t>
            </a:r>
          </a:p>
          <a:p>
            <a:pPr algn="r"/>
            <a:r>
              <a:rPr lang="ar-EG"/>
              <a:t>المرونة: يمكن للطلاب التعلم وفق جدولهم الزمني الخاص.</a:t>
            </a:r>
          </a:p>
          <a:p>
            <a:pPr algn="r"/>
            <a:r>
              <a:rPr lang="ar-EG"/>
              <a:t>تنوع المصادر: يوفر فيديوهات، كتب إلكترونية، واختبارات تفاعلية.</a:t>
            </a:r>
          </a:p>
          <a:p>
            <a:pPr algn="r"/>
            <a:r>
              <a:rPr lang="ar-EG"/>
              <a:t>التواصل السهل: يسمح بالتفاعل عبر المنتديات والبريد الإلكتروني.</a:t>
            </a:r>
          </a:p>
          <a:p>
            <a:pPr algn="r"/>
            <a:r>
              <a:rPr lang="ar-EG"/>
              <a:t>تكلفة أقل: يقلل من تكاليف الكتب والتنقل.</a:t>
            </a:r>
          </a:p>
          <a:p>
            <a:endParaRPr lang="ar-EG"/>
          </a:p>
          <a:p/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1000" y="1104265"/>
            <a:ext cx="3413760" cy="44184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/>
              <a:t>عيوب التعلم الإلكتروني:</a:t>
            </a:r>
          </a:p>
          <a:p>
            <a:pPr marL="0" indent="0" algn="r">
              <a:buNone/>
            </a:pPr>
            <a:r>
              <a:rPr lang="ar-EG"/>
              <a:t>الحاجة إلى الإنترنت: قد يكون غير متاح للجميع.</a:t>
            </a:r>
          </a:p>
          <a:p>
            <a:pPr marL="0" indent="0" algn="r">
              <a:buNone/>
            </a:pPr>
            <a:r>
              <a:rPr lang="ar-EG"/>
              <a:t>قلة التفاعل المباشر: يقلل من فرص التواصل الشخصي مع المعلمين.</a:t>
            </a:r>
          </a:p>
          <a:p>
            <a:pPr marL="0" indent="0" algn="r">
              <a:buNone/>
            </a:pPr>
            <a:r>
              <a:rPr lang="ar-EG"/>
              <a:t>الاعتماد على الانضباط الذاتي: يحتاج إلى تحفيز ذاتي عالي.</a:t>
            </a:r>
          </a:p>
          <a:p>
            <a:pPr marL="0" indent="0" algn="r">
              <a:buNone/>
            </a:pPr>
            <a:r>
              <a:rPr lang="ar-EG"/>
              <a:t>أدوات وتقنيات التعلم الإلكتروني.</a:t>
            </a:r>
          </a:p>
          <a:p>
            <a:pPr marL="0" indent="0" algn="r">
              <a:buNone/>
            </a:p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0059" y="1519237"/>
            <a:ext cx="3151181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/>
              <a:t>أدوات وتقنيات التعلم الإلكتروني:</a:t>
            </a:r>
          </a:p>
          <a:p>
            <a:pPr algn="r"/>
            <a:r>
              <a:rPr lang="ar-EG"/>
              <a:t>منصات التعلم مثل Moodle, Blackboard, Coursera.</a:t>
            </a:r>
          </a:p>
          <a:p>
            <a:pPr algn="r"/>
            <a:r>
              <a:rPr lang="ar-EG"/>
              <a:t>الفصول الافتراضية باستخدام Zoom, Microsoft Teams.</a:t>
            </a:r>
          </a:p>
          <a:p>
            <a:pPr algn="r"/>
            <a:r>
              <a:rPr lang="ar-EG"/>
              <a:t>الذكاء الاصطناعي والواقع الافتراضي لتحسين تجربة التعلم.</a:t>
            </a:r>
          </a:p>
          <a:p>
            <a:pPr algn="r"/>
            <a:endParaRPr lang="ar-EG"/>
          </a:p>
          <a:p/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94360" y="1734185"/>
            <a:ext cx="3103893" cy="31743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/>
              <a:t>مقارنة بين التعلم التقليدي والإلكتروني:</a:t>
            </a:r>
          </a:p>
          <a:p>
            <a:pPr algn="r"/>
            <a:r>
              <a:rPr lang="ar-EG"/>
              <a:t>| العنصر | التعلم التقليدي | التعلم الإلكتروني |</a:t>
            </a:r>
          </a:p>
          <a:p>
            <a:pPr algn="r"/>
            <a:r>
              <a:rPr lang="ar-EG"/>
              <a:t>|--------|----------------|------------------|</a:t>
            </a:r>
          </a:p>
          <a:p>
            <a:pPr algn="r"/>
            <a:r>
              <a:rPr lang="ar-EG"/>
              <a:t>| المكان | داخل الفصل الدراسي | في أي مكان |</a:t>
            </a:r>
          </a:p>
          <a:p>
            <a:pPr algn="r"/>
            <a:r>
              <a:rPr lang="ar-EG"/>
              <a:t>| التفاعل | مباشر وجهاً لوجه | عبر الإنترنت |</a:t>
            </a:r>
          </a:p>
          <a:p>
            <a:pPr algn="r"/>
            <a:r>
              <a:rPr lang="ar-EG"/>
              <a:t>| المرونة | محدودة بالمكان والزمان | غير محدودة |</a:t>
            </a:r>
          </a:p>
          <a:p>
            <a:pPr algn="r"/>
            <a:r>
              <a:rPr lang="ar-EG"/>
              <a:t>| التكاليف | مرتفعة (كتب، نقل) | أقل تكلفة |</a:t>
            </a:r>
          </a:p>
          <a:p>
            <a:pPr algn="r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19200" y="1130617"/>
            <a:ext cx="3870960" cy="41598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EG"/>
              <a:t>الخاتمة:</a:t>
            </a:r>
          </a:p>
          <a:p>
            <a:pPr algn="r"/>
            <a:r>
              <a:rPr lang="ar-EG"/>
              <a:t>التعلم الإلكتروني هو مستقبل التعليم الحديث، حيث يوفر حلولًا مرنة وتفاعلية تناسب احتياجات المتعلمين. رغم التحديات، فإن تطور التكنولوجيا يساعد في تحسين تجربة التعلم الإلكتروني بشكل مستمر.</a:t>
            </a:r>
          </a:p>
          <a:p>
            <a:pPr algn="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النادي البحري">
  <a:themeElements>
    <a:clrScheme name="النادي البحري">
      <a:dk1>
        <a:sysClr val="windowText" lastClr="000000"/>
      </a:dk1>
      <a:lt1>
        <a:sysClr val="window" lastClr="FFFFFF"/>
      </a:lt1>
      <a:dk2>
        <a:srgbClr val="0B3B53"/>
      </a:dk2>
      <a:lt2>
        <a:srgbClr val="E7E6E6"/>
      </a:lt2>
      <a:accent1>
        <a:srgbClr val="1F5A8B"/>
      </a:accent1>
      <a:accent2>
        <a:srgbClr val="F6CA73"/>
      </a:accent2>
      <a:accent3>
        <a:srgbClr val="D34746"/>
      </a:accent3>
      <a:accent4>
        <a:srgbClr val="D48648"/>
      </a:accent4>
      <a:accent5>
        <a:srgbClr val="085656"/>
      </a:accent5>
      <a:accent6>
        <a:srgbClr val="6799CC"/>
      </a:accent6>
      <a:hlink>
        <a:srgbClr val="6799CC"/>
      </a:hlink>
      <a:folHlink>
        <a:srgbClr val="ABC7E3"/>
      </a:folHlink>
    </a:clrScheme>
    <a:fontScheme name="النادي البحري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النادي البحري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2017-06-21T13:57:27Z</dcterms:created>
  <dcterms:modified xsi:type="dcterms:W3CDTF">2025-03-26T15:27:31Z</dcterms:modified>
</cp:coreProperties>
</file>